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  <p:sldMasterId id="2147483809" r:id="rId2"/>
  </p:sldMasterIdLst>
  <p:sldIdLst>
    <p:sldId id="263" r:id="rId3"/>
    <p:sldId id="257" r:id="rId4"/>
    <p:sldId id="264" r:id="rId5"/>
    <p:sldId id="258" r:id="rId6"/>
    <p:sldId id="259" r:id="rId7"/>
    <p:sldId id="260" r:id="rId8"/>
    <p:sldId id="265" r:id="rId9"/>
    <p:sldId id="266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C2B6-29B0-456D-B0F6-8CA7FD8699B9}" type="datetimeFigureOut">
              <a:rPr lang="el-GR" smtClean="0"/>
              <a:t>12/6/2017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704E-C34A-4C0E-99AE-FDD6CCA1CD72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1802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C2B6-29B0-456D-B0F6-8CA7FD8699B9}" type="datetimeFigureOut">
              <a:rPr lang="el-GR" smtClean="0"/>
              <a:t>12/6/2017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704E-C34A-4C0E-99AE-FDD6CCA1CD72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234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C2B6-29B0-456D-B0F6-8CA7FD8699B9}" type="datetimeFigureOut">
              <a:rPr lang="el-GR" smtClean="0"/>
              <a:t>12/6/2017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704E-C34A-4C0E-99AE-FDD6CCA1CD72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1641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23D7-2409-477B-A009-E9A425C49F1E}" type="datetimeFigureOut">
              <a:rPr lang="el-GR" smtClean="0"/>
              <a:pPr/>
              <a:t>12/6/2017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18FE-E578-4E85-AE97-E1347CCA42D9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672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23D7-2409-477B-A009-E9A425C49F1E}" type="datetimeFigureOut">
              <a:rPr lang="el-GR" smtClean="0"/>
              <a:pPr/>
              <a:t>12/6/2017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18FE-E578-4E85-AE97-E1347CCA42D9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5731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23D7-2409-477B-A009-E9A425C49F1E}" type="datetimeFigureOut">
              <a:rPr lang="el-GR" smtClean="0"/>
              <a:pPr/>
              <a:t>12/6/2017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18FE-E578-4E85-AE97-E1347CCA42D9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4378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23D7-2409-477B-A009-E9A425C49F1E}" type="datetimeFigureOut">
              <a:rPr lang="el-GR" smtClean="0"/>
              <a:pPr/>
              <a:t>12/6/2017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18FE-E578-4E85-AE97-E1347CCA42D9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7769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23D7-2409-477B-A009-E9A425C49F1E}" type="datetimeFigureOut">
              <a:rPr lang="el-GR" smtClean="0"/>
              <a:pPr/>
              <a:t>12/6/2017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18FE-E578-4E85-AE97-E1347CCA42D9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9217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23D7-2409-477B-A009-E9A425C49F1E}" type="datetimeFigureOut">
              <a:rPr lang="el-GR" smtClean="0"/>
              <a:pPr/>
              <a:t>12/6/2017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18FE-E578-4E85-AE97-E1347CCA42D9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3261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23D7-2409-477B-A009-E9A425C49F1E}" type="datetimeFigureOut">
              <a:rPr lang="el-GR" smtClean="0"/>
              <a:pPr/>
              <a:t>12/6/2017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18FE-E578-4E85-AE97-E1347CCA42D9}" type="slidenum">
              <a:rPr lang="el-GR" smtClean="0"/>
              <a:pPr/>
              <a:t>‹Nr.›</a:t>
            </a:fld>
            <a:endParaRPr lang="el-GR"/>
          </a:p>
        </p:txBody>
      </p:sp>
      <p:pic>
        <p:nvPicPr>
          <p:cNvPr id="5" name="Picture 2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8575" y="259139"/>
            <a:ext cx="1251066" cy="100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37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23D7-2409-477B-A009-E9A425C49F1E}" type="datetimeFigureOut">
              <a:rPr lang="el-GR" smtClean="0"/>
              <a:pPr/>
              <a:t>12/6/2017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18FE-E578-4E85-AE97-E1347CCA42D9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496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C2B6-29B0-456D-B0F6-8CA7FD8699B9}" type="datetimeFigureOut">
              <a:rPr lang="el-GR" smtClean="0"/>
              <a:t>12/6/2017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704E-C34A-4C0E-99AE-FDD6CCA1CD72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882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23D7-2409-477B-A009-E9A425C49F1E}" type="datetimeFigureOut">
              <a:rPr lang="el-GR" smtClean="0"/>
              <a:pPr/>
              <a:t>12/6/2017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18FE-E578-4E85-AE97-E1347CCA42D9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5794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23D7-2409-477B-A009-E9A425C49F1E}" type="datetimeFigureOut">
              <a:rPr lang="el-GR" smtClean="0"/>
              <a:pPr/>
              <a:t>12/6/2017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18FE-E578-4E85-AE97-E1347CCA42D9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2748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23D7-2409-477B-A009-E9A425C49F1E}" type="datetimeFigureOut">
              <a:rPr lang="el-GR" smtClean="0"/>
              <a:pPr/>
              <a:t>12/6/2017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18FE-E578-4E85-AE97-E1347CCA42D9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823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C2B6-29B0-456D-B0F6-8CA7FD8699B9}" type="datetimeFigureOut">
              <a:rPr lang="el-GR" smtClean="0"/>
              <a:t>12/6/2017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704E-C34A-4C0E-99AE-FDD6CCA1CD72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783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C2B6-29B0-456D-B0F6-8CA7FD8699B9}" type="datetimeFigureOut">
              <a:rPr lang="el-GR" smtClean="0"/>
              <a:t>12/6/2017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704E-C34A-4C0E-99AE-FDD6CCA1CD72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71609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C2B6-29B0-456D-B0F6-8CA7FD8699B9}" type="datetimeFigureOut">
              <a:rPr lang="el-GR" smtClean="0"/>
              <a:t>12/6/2017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704E-C34A-4C0E-99AE-FDD6CCA1CD72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99800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C2B6-29B0-456D-B0F6-8CA7FD8699B9}" type="datetimeFigureOut">
              <a:rPr lang="el-GR" smtClean="0"/>
              <a:t>12/6/2017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704E-C34A-4C0E-99AE-FDD6CCA1CD72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270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C2B6-29B0-456D-B0F6-8CA7FD8699B9}" type="datetimeFigureOut">
              <a:rPr lang="el-GR" smtClean="0"/>
              <a:t>12/6/2017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704E-C34A-4C0E-99AE-FDD6CCA1CD72}" type="slidenum">
              <a:rPr lang="el-GR" smtClean="0"/>
              <a:t>‹Nr.›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744" y="217697"/>
            <a:ext cx="1371600" cy="133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0606" y="458740"/>
            <a:ext cx="7260965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833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C2B6-29B0-456D-B0F6-8CA7FD8699B9}" type="datetimeFigureOut">
              <a:rPr lang="el-GR" smtClean="0"/>
              <a:t>12/6/2017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704E-C34A-4C0E-99AE-FDD6CCA1CD72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23233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C2B6-29B0-456D-B0F6-8CA7FD8699B9}" type="datetimeFigureOut">
              <a:rPr lang="el-GR" smtClean="0"/>
              <a:t>12/6/2017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704E-C34A-4C0E-99AE-FDD6CCA1CD72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520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FC2B6-29B0-456D-B0F6-8CA7FD8699B9}" type="datetimeFigureOut">
              <a:rPr lang="el-GR" smtClean="0"/>
              <a:t>12/6/2017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9704E-C34A-4C0E-99AE-FDD6CCA1CD72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691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A23D7-2409-477B-A009-E9A425C49F1E}" type="datetimeFigureOut">
              <a:rPr lang="el-GR" smtClean="0"/>
              <a:pPr/>
              <a:t>12/6/2017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518FE-E578-4E85-AE97-E1347CCA42D9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049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81h01Asr7U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15" y="0"/>
            <a:ext cx="9168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22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6547" y="1506805"/>
            <a:ext cx="1926297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dirty="0"/>
          </a:p>
          <a:p>
            <a:r>
              <a:rPr lang="en-US" sz="3200" dirty="0"/>
              <a:t>Objectives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547" y="2453863"/>
            <a:ext cx="9973943" cy="262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Students will learn to 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 and add two-digit whole numbers.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subtract single-digit numbers.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solve easy equations with symbols.</a:t>
            </a:r>
            <a:endParaRPr lang="en-GB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109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854" y="2149056"/>
            <a:ext cx="56628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Tools, materials and </a:t>
            </a:r>
            <a:r>
              <a:rPr lang="en-US" sz="3200" dirty="0" err="1"/>
              <a:t>organisation</a:t>
            </a:r>
            <a:endParaRPr lang="en-US" sz="3200" dirty="0"/>
          </a:p>
          <a:p>
            <a:r>
              <a:rPr lang="en-US" sz="3200" dirty="0"/>
              <a:t> </a:t>
            </a:r>
            <a:endParaRPr lang="el-GR" sz="3200" dirty="0"/>
          </a:p>
        </p:txBody>
      </p:sp>
      <p:sp>
        <p:nvSpPr>
          <p:cNvPr id="4" name="Rectangle 3"/>
          <p:cNvSpPr/>
          <p:nvPr/>
        </p:nvSpPr>
        <p:spPr>
          <a:xfrm>
            <a:off x="260853" y="2888720"/>
            <a:ext cx="81707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Chalk or stone to draw the game on the ground.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Prepare copies of the student worksheets.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lesson takes 45 minutes or more.</a:t>
            </a:r>
            <a:endParaRPr lang="el-G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44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319" y="2089735"/>
            <a:ext cx="8808502" cy="42883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Description of the lesson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Divide the lesson into three parts</a:t>
            </a:r>
          </a:p>
          <a:p>
            <a:pPr marL="342900" indent="-342900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First part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explain the game. </a:t>
            </a:r>
          </a:p>
          <a:p>
            <a:pPr>
              <a:lnSpc>
                <a:spcPct val="150000"/>
              </a:lnSpc>
              <a:spcAft>
                <a:spcPts val="4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(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Useful link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https://www.youtube.com/watch?v=F81h01Asr7U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Second part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play the game and complete the worksheet exercises.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Third part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check students’ answers and provide necessary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explanations.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231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547" y="1778140"/>
            <a:ext cx="611586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EXERCISE  1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Fill the calculator hopscotch with the missing numbers and symbols.</a:t>
            </a:r>
          </a:p>
          <a:p>
            <a:pPr>
              <a:lnSpc>
                <a:spcPct val="150000"/>
              </a:lnSpc>
            </a:pPr>
            <a:endParaRPr lang="en-GB" sz="2400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Calibri" panose="020F0502020204030204" pitchFamily="34" charset="0"/>
                <a:cs typeface="Times New Roman" panose="02020603050405020304" pitchFamily="18" charset="0"/>
              </a:rPr>
              <a:t>Methodology 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Students compare their worksheet grid to the one drawn on the ground and locate which digits and math symbols are missing, and then fill in accordingly.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4409" y="1969526"/>
            <a:ext cx="2211101" cy="397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91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546" y="1788771"/>
            <a:ext cx="96141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EXERCISE  2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Which squares should you  jump into to solve the following equation: 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5+3= __</a:t>
            </a:r>
          </a:p>
          <a:p>
            <a:pPr lvl="1">
              <a:lnSpc>
                <a:spcPct val="150000"/>
              </a:lnSpc>
            </a:pP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Methodology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With the teacher’s help, students use an abacus or their fingers  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to understand number 5 and number 3.  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 one wire of the abacus they slide 5 beads, and on the wire underneath they slide 3 beads. </a:t>
            </a:r>
          </a:p>
        </p:txBody>
      </p:sp>
    </p:spTree>
    <p:extLst>
      <p:ext uri="{BB962C8B-B14F-4D97-AF65-F5344CB8AC3E}">
        <p14:creationId xmlns:p14="http://schemas.microsoft.com/office/powerpoint/2010/main" val="1463920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4670" y="1754372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Font typeface="+mj-lt"/>
              <a:buAutoNum type="arabicPeriod" startAt="3"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count how many beads they have slid altogether. 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 startAt="3"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jump onto  number 8 of the court drawn on the ground.</a:t>
            </a:r>
          </a:p>
        </p:txBody>
      </p:sp>
    </p:spTree>
    <p:extLst>
      <p:ext uri="{BB962C8B-B14F-4D97-AF65-F5344CB8AC3E}">
        <p14:creationId xmlns:p14="http://schemas.microsoft.com/office/powerpoint/2010/main" val="2042934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565"/>
          <p:cNvPicPr/>
          <p:nvPr/>
        </p:nvPicPr>
        <p:blipFill>
          <a:blip r:embed="rId2"/>
          <a:stretch>
            <a:fillRect/>
          </a:stretch>
        </p:blipFill>
        <p:spPr>
          <a:xfrm>
            <a:off x="263195" y="1871330"/>
            <a:ext cx="3692116" cy="4986670"/>
          </a:xfrm>
          <a:prstGeom prst="rect">
            <a:avLst/>
          </a:prstGeom>
        </p:spPr>
      </p:pic>
      <p:sp>
        <p:nvSpPr>
          <p:cNvPr id="3" name="Ellipse 7"/>
          <p:cNvSpPr/>
          <p:nvPr/>
        </p:nvSpPr>
        <p:spPr>
          <a:xfrm>
            <a:off x="1750376" y="2235410"/>
            <a:ext cx="717755" cy="71775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Ellipse 6"/>
          <p:cNvSpPr/>
          <p:nvPr/>
        </p:nvSpPr>
        <p:spPr>
          <a:xfrm>
            <a:off x="1750377" y="3370521"/>
            <a:ext cx="717755" cy="68030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6"/>
          <p:cNvSpPr/>
          <p:nvPr/>
        </p:nvSpPr>
        <p:spPr>
          <a:xfrm>
            <a:off x="2912870" y="4681870"/>
            <a:ext cx="717755" cy="68030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8"/>
          <p:cNvSpPr/>
          <p:nvPr/>
        </p:nvSpPr>
        <p:spPr>
          <a:xfrm>
            <a:off x="1739980" y="4228891"/>
            <a:ext cx="717755" cy="717755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8"/>
          <p:cNvSpPr/>
          <p:nvPr/>
        </p:nvSpPr>
        <p:spPr>
          <a:xfrm>
            <a:off x="637738" y="5561505"/>
            <a:ext cx="717755" cy="717755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4572000" y="2432036"/>
            <a:ext cx="4242391" cy="262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400"/>
              </a:spcAft>
            </a:pPr>
            <a:r>
              <a:rPr lang="en-US" u="sng" dirty="0">
                <a:solidFill>
                  <a:prstClr val="black"/>
                </a:solidFill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5 + 3 = </a:t>
            </a:r>
            <a:r>
              <a:rPr lang="en-US" b="1" u="sng" dirty="0">
                <a:solidFill>
                  <a:prstClr val="black"/>
                </a:solidFill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8</a:t>
            </a:r>
            <a:r>
              <a:rPr lang="en-US" u="sng" dirty="0">
                <a:solidFill>
                  <a:prstClr val="black"/>
                </a:solidFill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spcAft>
                <a:spcPts val="400"/>
              </a:spcAft>
            </a:pPr>
            <a:endParaRPr lang="en-US" u="sng" dirty="0">
              <a:solidFill>
                <a:prstClr val="black"/>
              </a:solidFill>
              <a:latin typeface="Script MT Bold" panose="03040602040607080904" pitchFamily="66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spcAft>
                <a:spcPts val="400"/>
              </a:spcAft>
            </a:pPr>
            <a:r>
              <a:rPr lang="en-US" u="sng" dirty="0">
                <a:solidFill>
                  <a:prstClr val="black"/>
                </a:solidFill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5</a:t>
            </a:r>
          </a:p>
          <a:p>
            <a:pPr lvl="0">
              <a:lnSpc>
                <a:spcPct val="115000"/>
              </a:lnSpc>
              <a:spcAft>
                <a:spcPts val="400"/>
              </a:spcAft>
            </a:pPr>
            <a:r>
              <a:rPr lang="en-US" u="sng" dirty="0">
                <a:solidFill>
                  <a:prstClr val="black"/>
                </a:solidFill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+</a:t>
            </a:r>
          </a:p>
          <a:p>
            <a:pPr lvl="0">
              <a:lnSpc>
                <a:spcPct val="115000"/>
              </a:lnSpc>
              <a:spcAft>
                <a:spcPts val="400"/>
              </a:spcAft>
            </a:pPr>
            <a:r>
              <a:rPr lang="en-US" u="sng" dirty="0">
                <a:solidFill>
                  <a:prstClr val="black"/>
                </a:solidFill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</a:p>
          <a:p>
            <a:pPr lvl="0">
              <a:lnSpc>
                <a:spcPct val="115000"/>
              </a:lnSpc>
              <a:spcAft>
                <a:spcPts val="400"/>
              </a:spcAft>
            </a:pPr>
            <a:r>
              <a:rPr lang="en-US" u="sng" dirty="0">
                <a:solidFill>
                  <a:prstClr val="black"/>
                </a:solidFill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=</a:t>
            </a:r>
          </a:p>
          <a:p>
            <a:pPr lvl="0">
              <a:lnSpc>
                <a:spcPct val="115000"/>
              </a:lnSpc>
              <a:spcAft>
                <a:spcPts val="400"/>
              </a:spcAft>
            </a:pPr>
            <a:r>
              <a:rPr lang="en-US" u="sng" dirty="0">
                <a:solidFill>
                  <a:prstClr val="black"/>
                </a:solidFill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8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221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250</Words>
  <Application>Microsoft Office PowerPoint</Application>
  <PresentationFormat>Bildschirmpräsentation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Script MT Bold</vt:lpstr>
      <vt:lpstr>Times New Roman</vt:lpstr>
      <vt:lpstr>Office Theme</vt:lpstr>
      <vt:lpstr>1_Office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Calculator Hopscotch</dc:title>
  <dc:creator>Jenny</dc:creator>
  <cp:lastModifiedBy>Roland Schneidt</cp:lastModifiedBy>
  <cp:revision>43</cp:revision>
  <dcterms:created xsi:type="dcterms:W3CDTF">2017-05-01T08:47:59Z</dcterms:created>
  <dcterms:modified xsi:type="dcterms:W3CDTF">2017-06-12T14:45:59Z</dcterms:modified>
</cp:coreProperties>
</file>